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319" r:id="rId5"/>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4D"/>
    <a:srgbClr val="870164"/>
    <a:srgbClr val="D50038"/>
    <a:srgbClr val="1A5632"/>
    <a:srgbClr val="30475E"/>
    <a:srgbClr val="407BBF"/>
    <a:srgbClr val="17184C"/>
    <a:srgbClr val="24336E"/>
    <a:srgbClr val="B1B733"/>
    <a:srgbClr val="D4D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369B23-6957-488F-8FF4-FA9012906555}" v="6" dt="2023-03-17T16:39:42.3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36" autoAdjust="0"/>
    <p:restoredTop sz="83673" autoAdjust="0"/>
  </p:normalViewPr>
  <p:slideViewPr>
    <p:cSldViewPr snapToGrid="0">
      <p:cViewPr>
        <p:scale>
          <a:sx n="90" d="100"/>
          <a:sy n="90" d="100"/>
        </p:scale>
        <p:origin x="11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577171-9E68-4414-BA85-89739A0CDF90}" type="datetimeFigureOut">
              <a:rPr lang="en-US" smtClean="0"/>
              <a:t>3/17/2023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90DD5E-B56B-4928-8E59-2F8A7D79F79B}" type="slidenum">
              <a:rPr lang="en-US" smtClean="0"/>
              <a:t>‹#›</a:t>
            </a:fld>
            <a:endParaRPr lang="en-US"/>
          </a:p>
        </p:txBody>
      </p:sp>
    </p:spTree>
    <p:extLst>
      <p:ext uri="{BB962C8B-B14F-4D97-AF65-F5344CB8AC3E}">
        <p14:creationId xmlns:p14="http://schemas.microsoft.com/office/powerpoint/2010/main" val="305366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Company</a:t>
            </a:r>
            <a:r>
              <a:rPr lang="en-US" baseline="0" dirty="0"/>
              <a:t> Name: to change, go to Layout and select the company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Body:</a:t>
            </a:r>
            <a:r>
              <a:rPr lang="en-US" baseline="0" dirty="0"/>
              <a:t> Calibri Light, 12pt, Accent 5</a:t>
            </a:r>
          </a:p>
          <a:p>
            <a:r>
              <a:rPr lang="en-US" baseline="0" dirty="0"/>
              <a:t>Callout Heading: Calibri, Bold, 16pt, Text 2/Accent 1, Loose</a:t>
            </a:r>
          </a:p>
          <a:p>
            <a:r>
              <a:rPr lang="en-US" baseline="0" dirty="0"/>
              <a:t>EEOC: </a:t>
            </a:r>
            <a:r>
              <a:rPr lang="en-US" dirty="0"/>
              <a:t>Calibri, Bold, 11pt, </a:t>
            </a:r>
            <a:r>
              <a:rPr lang="en-US" baseline="0" dirty="0"/>
              <a:t>black</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090DD5E-B56B-4928-8E59-2F8A7D79F79B}" type="slidenum">
              <a:rPr lang="en-US" smtClean="0"/>
              <a:t>1</a:t>
            </a:fld>
            <a:endParaRPr lang="en-US"/>
          </a:p>
        </p:txBody>
      </p:sp>
    </p:spTree>
    <p:extLst>
      <p:ext uri="{BB962C8B-B14F-4D97-AF65-F5344CB8AC3E}">
        <p14:creationId xmlns:p14="http://schemas.microsoft.com/office/powerpoint/2010/main" val="3006176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r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82105A-6040-4A6A-9BD7-346D66FF0C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33188" y="8915400"/>
            <a:ext cx="2386584" cy="1143000"/>
          </a:xfrm>
          <a:prstGeom prst="rect">
            <a:avLst/>
          </a:prstGeom>
        </p:spPr>
      </p:pic>
      <p:sp>
        <p:nvSpPr>
          <p:cNvPr id="5" name="Rectangle 4">
            <a:extLst>
              <a:ext uri="{FF2B5EF4-FFF2-40B4-BE49-F238E27FC236}">
                <a16:creationId xmlns:a16="http://schemas.microsoft.com/office/drawing/2014/main" id="{1516EBE2-CA07-4571-8ED7-2625A4640C40}"/>
              </a:ext>
            </a:extLst>
          </p:cNvPr>
          <p:cNvSpPr/>
          <p:nvPr userDrawn="1"/>
        </p:nvSpPr>
        <p:spPr>
          <a:xfrm>
            <a:off x="452628" y="8915400"/>
            <a:ext cx="4382608" cy="1143000"/>
          </a:xfrm>
          <a:prstGeom prst="rect">
            <a:avLst/>
          </a:prstGeom>
          <a:solidFill>
            <a:srgbClr val="D4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560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lior North Americ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FFF1E5-1CB2-4998-A593-D293BFD5E9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33188" y="8915400"/>
            <a:ext cx="2386584" cy="1143000"/>
          </a:xfrm>
          <a:prstGeom prst="rect">
            <a:avLst/>
          </a:prstGeom>
        </p:spPr>
      </p:pic>
      <p:sp>
        <p:nvSpPr>
          <p:cNvPr id="14" name="Rectangle 13">
            <a:extLst>
              <a:ext uri="{FF2B5EF4-FFF2-40B4-BE49-F238E27FC236}">
                <a16:creationId xmlns:a16="http://schemas.microsoft.com/office/drawing/2014/main" id="{29ED7658-B3E2-4149-A3A6-EF5E6156D738}"/>
              </a:ext>
            </a:extLst>
          </p:cNvPr>
          <p:cNvSpPr/>
          <p:nvPr userDrawn="1"/>
        </p:nvSpPr>
        <p:spPr>
          <a:xfrm>
            <a:off x="452628" y="8915400"/>
            <a:ext cx="4382608" cy="1143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05152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E55A4397-DE27-4063-BFDD-EDD3F66637AC}" type="datetimeFigureOut">
              <a:rPr lang="en-US" smtClean="0"/>
              <a:t>3/17/2023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53AB549D-2943-4505-8557-373AB4352C5D}" type="slidenum">
              <a:rPr lang="en-US" smtClean="0"/>
              <a:t>‹#›</a:t>
            </a:fld>
            <a:endParaRPr lang="en-US"/>
          </a:p>
        </p:txBody>
      </p:sp>
    </p:spTree>
    <p:extLst>
      <p:ext uri="{BB962C8B-B14F-4D97-AF65-F5344CB8AC3E}">
        <p14:creationId xmlns:p14="http://schemas.microsoft.com/office/powerpoint/2010/main" val="3232909848"/>
      </p:ext>
    </p:extLst>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508957" y="8039417"/>
            <a:ext cx="4297085" cy="584775"/>
          </a:xfrm>
          <a:prstGeom prst="rect">
            <a:avLst/>
          </a:prstGeom>
        </p:spPr>
        <p:txBody>
          <a:bodyPr wrap="square">
            <a:spAutoFit/>
          </a:bodyPr>
          <a:lstStyle/>
          <a:p>
            <a:pPr algn="ctr"/>
            <a:r>
              <a:rPr lang="en-US" sz="1600" dirty="0">
                <a:solidFill>
                  <a:schemeClr val="accent5"/>
                </a:solidFill>
              </a:rPr>
              <a:t>Apply online today at </a:t>
            </a:r>
            <a:r>
              <a:rPr lang="en-US" sz="1600" b="1" dirty="0">
                <a:solidFill>
                  <a:schemeClr val="accent5"/>
                </a:solidFill>
              </a:rPr>
              <a:t>careers.elior-na.com </a:t>
            </a:r>
          </a:p>
          <a:p>
            <a:pPr algn="ctr"/>
            <a:r>
              <a:rPr lang="en-US" sz="1600" dirty="0">
                <a:solidFill>
                  <a:schemeClr val="accent5"/>
                </a:solidFill>
              </a:rPr>
              <a:t>or by calling toll free </a:t>
            </a:r>
            <a:r>
              <a:rPr lang="en-US" sz="1600" b="1" dirty="0">
                <a:solidFill>
                  <a:schemeClr val="accent5"/>
                </a:solidFill>
              </a:rPr>
              <a:t>1.844.354.6762</a:t>
            </a:r>
          </a:p>
        </p:txBody>
      </p:sp>
      <p:sp>
        <p:nvSpPr>
          <p:cNvPr id="12" name="Rectangle 11">
            <a:extLst>
              <a:ext uri="{FF2B5EF4-FFF2-40B4-BE49-F238E27FC236}">
                <a16:creationId xmlns:a16="http://schemas.microsoft.com/office/drawing/2014/main" id="{3EC39EBB-8118-4762-AF2F-18F625A12A3A}"/>
              </a:ext>
            </a:extLst>
          </p:cNvPr>
          <p:cNvSpPr/>
          <p:nvPr/>
        </p:nvSpPr>
        <p:spPr>
          <a:xfrm>
            <a:off x="679242" y="9111235"/>
            <a:ext cx="3956513" cy="701731"/>
          </a:xfrm>
          <a:prstGeom prst="rect">
            <a:avLst/>
          </a:prstGeom>
        </p:spPr>
        <p:txBody>
          <a:bodyPr wrap="square" lIns="0" rIns="0">
            <a:spAutoFit/>
          </a:bodyPr>
          <a:lstStyle/>
          <a:p>
            <a:pPr algn="ctr">
              <a:lnSpc>
                <a:spcPct val="90000"/>
              </a:lnSpc>
            </a:pPr>
            <a:r>
              <a:rPr lang="en-US" sz="1100" b="1" dirty="0"/>
              <a:t>Elior North America is an Equal Opportunity Employer. Qualified applicants will receive consideration for employment without regard to race, color, religion, sex, national origin, sexual orientation, gender identity, disability or protected veteran status.</a:t>
            </a:r>
          </a:p>
        </p:txBody>
      </p:sp>
      <p:sp>
        <p:nvSpPr>
          <p:cNvPr id="2" name="TextBox 1">
            <a:extLst>
              <a:ext uri="{FF2B5EF4-FFF2-40B4-BE49-F238E27FC236}">
                <a16:creationId xmlns:a16="http://schemas.microsoft.com/office/drawing/2014/main" id="{31A941A3-CE5C-4601-B2A6-B4E19695CBC8}"/>
              </a:ext>
            </a:extLst>
          </p:cNvPr>
          <p:cNvSpPr txBox="1"/>
          <p:nvPr/>
        </p:nvSpPr>
        <p:spPr>
          <a:xfrm>
            <a:off x="409433" y="5223560"/>
            <a:ext cx="6905768" cy="793166"/>
          </a:xfrm>
          <a:prstGeom prst="rect">
            <a:avLst/>
          </a:prstGeom>
          <a:noFill/>
        </p:spPr>
        <p:txBody>
          <a:bodyPr wrap="square" rtlCol="0">
            <a:spAutoFit/>
          </a:bodyPr>
          <a:lstStyle/>
          <a:p>
            <a:pPr>
              <a:lnSpc>
                <a:spcPct val="130000"/>
              </a:lnSpc>
            </a:pPr>
            <a:r>
              <a:rPr lang="en-US" sz="1200" dirty="0">
                <a:solidFill>
                  <a:schemeClr val="accent5"/>
                </a:solidFill>
                <a:latin typeface="+mj-lt"/>
              </a:rPr>
              <a:t>With a focus on culinary innovation and exemplary service, we are committed to making a positive difference in people’s lives every day. Our company is committed to the values of professionalism, service to others and giving our team members the opportunity to reach their full potential.</a:t>
            </a:r>
          </a:p>
        </p:txBody>
      </p:sp>
      <p:sp>
        <p:nvSpPr>
          <p:cNvPr id="13" name="Rectangle 12">
            <a:extLst>
              <a:ext uri="{FF2B5EF4-FFF2-40B4-BE49-F238E27FC236}">
                <a16:creationId xmlns:a16="http://schemas.microsoft.com/office/drawing/2014/main" id="{89F6F212-7EC8-436F-9503-6DAB14F7D567}"/>
              </a:ext>
            </a:extLst>
          </p:cNvPr>
          <p:cNvSpPr/>
          <p:nvPr/>
        </p:nvSpPr>
        <p:spPr>
          <a:xfrm>
            <a:off x="508957" y="6036349"/>
            <a:ext cx="4297085" cy="2092881"/>
          </a:xfrm>
          <a:prstGeom prst="rect">
            <a:avLst/>
          </a:prstGeom>
        </p:spPr>
        <p:txBody>
          <a:bodyPr wrap="square">
            <a:spAutoFit/>
          </a:bodyPr>
          <a:lstStyle/>
          <a:p>
            <a:pPr algn="ctr"/>
            <a:r>
              <a:rPr lang="en-US" sz="1600" b="1" spc="300" dirty="0">
                <a:solidFill>
                  <a:schemeClr val="accent3"/>
                </a:solidFill>
              </a:rPr>
              <a:t>HIRING:</a:t>
            </a:r>
          </a:p>
          <a:p>
            <a:pPr algn="ctr"/>
            <a:r>
              <a:rPr lang="en-US" sz="1600" b="1" spc="300" dirty="0">
                <a:solidFill>
                  <a:schemeClr val="accent3"/>
                </a:solidFill>
              </a:rPr>
              <a:t>SERVER &amp; FOOD SERVICE WORKER POSITIONS FOR </a:t>
            </a:r>
          </a:p>
          <a:p>
            <a:pPr algn="ctr"/>
            <a:r>
              <a:rPr lang="en-US" sz="1600" dirty="0">
                <a:solidFill>
                  <a:schemeClr val="accent5"/>
                </a:solidFill>
                <a:latin typeface="+mj-lt"/>
              </a:rPr>
              <a:t>Harrison Bay Senior Living</a:t>
            </a:r>
          </a:p>
          <a:p>
            <a:pPr algn="ctr"/>
            <a:r>
              <a:rPr lang="en-US" sz="1600" dirty="0">
                <a:solidFill>
                  <a:schemeClr val="accent5"/>
                </a:solidFill>
                <a:latin typeface="+mj-lt"/>
              </a:rPr>
              <a:t>1861 Commerce Blvd, </a:t>
            </a:r>
          </a:p>
          <a:p>
            <a:pPr algn="ctr"/>
            <a:r>
              <a:rPr lang="en-US" sz="1600" dirty="0">
                <a:solidFill>
                  <a:schemeClr val="accent5"/>
                </a:solidFill>
                <a:latin typeface="+mj-lt"/>
              </a:rPr>
              <a:t>Mound, MN 55364</a:t>
            </a:r>
          </a:p>
          <a:p>
            <a:pPr algn="ctr"/>
            <a:endParaRPr lang="en-US" sz="1600" dirty="0"/>
          </a:p>
          <a:p>
            <a:pPr algn="ctr"/>
            <a:r>
              <a:rPr lang="en-US" b="1" spc="400" dirty="0">
                <a:solidFill>
                  <a:schemeClr val="accent6"/>
                </a:solidFill>
              </a:rPr>
              <a:t>MANY POSITIONS AVAILABLE!</a:t>
            </a:r>
          </a:p>
        </p:txBody>
      </p:sp>
      <p:sp>
        <p:nvSpPr>
          <p:cNvPr id="14" name="Rectangle 13">
            <a:extLst>
              <a:ext uri="{FF2B5EF4-FFF2-40B4-BE49-F238E27FC236}">
                <a16:creationId xmlns:a16="http://schemas.microsoft.com/office/drawing/2014/main" id="{5FEFE653-E3B0-4038-93C9-5A1721204D3E}"/>
              </a:ext>
            </a:extLst>
          </p:cNvPr>
          <p:cNvSpPr/>
          <p:nvPr/>
        </p:nvSpPr>
        <p:spPr>
          <a:xfrm>
            <a:off x="4773882" y="5840065"/>
            <a:ext cx="2589085" cy="3056221"/>
          </a:xfrm>
          <a:prstGeom prst="rect">
            <a:avLst/>
          </a:prstGeom>
        </p:spPr>
        <p:txBody>
          <a:bodyPr wrap="square">
            <a:spAutoFit/>
          </a:bodyPr>
          <a:lstStyle/>
          <a:p>
            <a:pPr algn="ctr">
              <a:spcAft>
                <a:spcPts val="600"/>
              </a:spcAft>
            </a:pPr>
            <a:r>
              <a:rPr lang="en-US" sz="1400" b="1" spc="300" dirty="0">
                <a:solidFill>
                  <a:schemeClr val="accent3"/>
                </a:solidFill>
              </a:rPr>
              <a:t>Team members enjoy:</a:t>
            </a:r>
          </a:p>
          <a:p>
            <a:pPr algn="ctr"/>
            <a:r>
              <a:rPr lang="en-US" sz="1400" dirty="0">
                <a:solidFill>
                  <a:schemeClr val="accent5"/>
                </a:solidFill>
                <a:latin typeface="+mj-lt"/>
              </a:rPr>
              <a:t>Weekly Pay &amp; Competitive Wages</a:t>
            </a:r>
          </a:p>
          <a:p>
            <a:pPr algn="ctr"/>
            <a:r>
              <a:rPr lang="en-US" sz="1400" dirty="0">
                <a:solidFill>
                  <a:schemeClr val="accent5"/>
                </a:solidFill>
                <a:latin typeface="+mj-lt"/>
              </a:rPr>
              <a:t>–––</a:t>
            </a:r>
          </a:p>
          <a:p>
            <a:pPr algn="ctr"/>
            <a:r>
              <a:rPr lang="en-US" sz="1400" dirty="0">
                <a:solidFill>
                  <a:schemeClr val="accent5"/>
                </a:solidFill>
                <a:latin typeface="+mj-lt"/>
              </a:rPr>
              <a:t>Meals and Uniforms Provided</a:t>
            </a:r>
          </a:p>
          <a:p>
            <a:pPr algn="ctr">
              <a:lnSpc>
                <a:spcPct val="80000"/>
              </a:lnSpc>
            </a:pPr>
            <a:r>
              <a:rPr lang="en-US" sz="1400" dirty="0">
                <a:solidFill>
                  <a:schemeClr val="accent5"/>
                </a:solidFill>
                <a:latin typeface="+mj-lt"/>
              </a:rPr>
              <a:t>–––</a:t>
            </a:r>
          </a:p>
          <a:p>
            <a:pPr algn="ctr"/>
            <a:r>
              <a:rPr lang="en-US" sz="1400" dirty="0">
                <a:solidFill>
                  <a:schemeClr val="accent5"/>
                </a:solidFill>
                <a:latin typeface="+mj-lt"/>
              </a:rPr>
              <a:t>Paid Time Off &amp; Holiday Pay</a:t>
            </a:r>
          </a:p>
          <a:p>
            <a:pPr algn="ctr">
              <a:lnSpc>
                <a:spcPct val="80000"/>
              </a:lnSpc>
            </a:pPr>
            <a:r>
              <a:rPr lang="en-US" sz="1400" dirty="0">
                <a:solidFill>
                  <a:schemeClr val="accent5"/>
                </a:solidFill>
                <a:latin typeface="+mj-lt"/>
              </a:rPr>
              <a:t>–––</a:t>
            </a:r>
          </a:p>
          <a:p>
            <a:pPr algn="ctr"/>
            <a:r>
              <a:rPr lang="en-US" sz="1400" dirty="0">
                <a:solidFill>
                  <a:schemeClr val="accent5"/>
                </a:solidFill>
                <a:latin typeface="+mj-lt"/>
              </a:rPr>
              <a:t>No Late Nights</a:t>
            </a:r>
          </a:p>
          <a:p>
            <a:pPr algn="ctr"/>
            <a:r>
              <a:rPr lang="en-US" sz="1400" dirty="0">
                <a:solidFill>
                  <a:schemeClr val="accent5"/>
                </a:solidFill>
                <a:latin typeface="+mj-lt"/>
              </a:rPr>
              <a:t>–––</a:t>
            </a:r>
          </a:p>
          <a:p>
            <a:pPr algn="ctr"/>
            <a:r>
              <a:rPr lang="en-US" sz="1400" dirty="0">
                <a:solidFill>
                  <a:schemeClr val="accent5"/>
                </a:solidFill>
                <a:latin typeface="+mj-lt"/>
              </a:rPr>
              <a:t>Rotating Weekends</a:t>
            </a:r>
          </a:p>
          <a:p>
            <a:pPr algn="ctr"/>
            <a:r>
              <a:rPr lang="en-US" sz="1400" dirty="0">
                <a:solidFill>
                  <a:schemeClr val="accent5"/>
                </a:solidFill>
                <a:latin typeface="+mj-lt"/>
              </a:rPr>
              <a:t>–––</a:t>
            </a:r>
          </a:p>
          <a:p>
            <a:pPr algn="ctr"/>
            <a:r>
              <a:rPr lang="en-US" sz="1400" dirty="0">
                <a:solidFill>
                  <a:schemeClr val="accent5"/>
                </a:solidFill>
                <a:latin typeface="+mj-lt"/>
              </a:rPr>
              <a:t>Dental &amp; Vision Benefits</a:t>
            </a:r>
          </a:p>
          <a:p>
            <a:pPr algn="ctr">
              <a:lnSpc>
                <a:spcPct val="80000"/>
              </a:lnSpc>
            </a:pPr>
            <a:r>
              <a:rPr lang="en-US" sz="1400" dirty="0">
                <a:solidFill>
                  <a:schemeClr val="accent5"/>
                </a:solidFill>
                <a:latin typeface="+mj-lt"/>
              </a:rPr>
              <a:t>–––</a:t>
            </a:r>
          </a:p>
          <a:p>
            <a:pPr algn="ctr"/>
            <a:r>
              <a:rPr lang="en-US" sz="1400" dirty="0">
                <a:solidFill>
                  <a:schemeClr val="accent5"/>
                </a:solidFill>
                <a:latin typeface="+mj-lt"/>
              </a:rPr>
              <a:t>401k Retirement Plan</a:t>
            </a:r>
          </a:p>
        </p:txBody>
      </p:sp>
      <p:sp>
        <p:nvSpPr>
          <p:cNvPr id="7" name="Rectangle 6">
            <a:extLst>
              <a:ext uri="{FF2B5EF4-FFF2-40B4-BE49-F238E27FC236}">
                <a16:creationId xmlns:a16="http://schemas.microsoft.com/office/drawing/2014/main" id="{EEAB7540-B64F-4EE5-AEA0-D94A5C3681CB}"/>
              </a:ext>
            </a:extLst>
          </p:cNvPr>
          <p:cNvSpPr/>
          <p:nvPr/>
        </p:nvSpPr>
        <p:spPr>
          <a:xfrm>
            <a:off x="6169572" y="3584109"/>
            <a:ext cx="1225555" cy="1250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Qr code&#10;&#10;Description automatically generated">
            <a:extLst>
              <a:ext uri="{FF2B5EF4-FFF2-40B4-BE49-F238E27FC236}">
                <a16:creationId xmlns:a16="http://schemas.microsoft.com/office/drawing/2014/main" id="{62D2CF07-A279-6361-3EF8-6E94DEF946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3213" y="3053709"/>
            <a:ext cx="1929187" cy="1929187"/>
          </a:xfrm>
          <a:prstGeom prst="rect">
            <a:avLst/>
          </a:prstGeom>
        </p:spPr>
      </p:pic>
      <p:sp>
        <p:nvSpPr>
          <p:cNvPr id="5" name="TextBox 4">
            <a:extLst>
              <a:ext uri="{FF2B5EF4-FFF2-40B4-BE49-F238E27FC236}">
                <a16:creationId xmlns:a16="http://schemas.microsoft.com/office/drawing/2014/main" id="{0E3F81E9-91DC-0FB1-008D-059A3D551DA0}"/>
              </a:ext>
            </a:extLst>
          </p:cNvPr>
          <p:cNvSpPr txBox="1"/>
          <p:nvPr/>
        </p:nvSpPr>
        <p:spPr>
          <a:xfrm>
            <a:off x="679242" y="3332604"/>
            <a:ext cx="4870768" cy="461665"/>
          </a:xfrm>
          <a:prstGeom prst="rect">
            <a:avLst/>
          </a:prstGeom>
          <a:noFill/>
        </p:spPr>
        <p:txBody>
          <a:bodyPr wrap="square" rtlCol="0">
            <a:spAutoFit/>
          </a:bodyPr>
          <a:lstStyle/>
          <a:p>
            <a:pPr algn="ctr"/>
            <a:r>
              <a:rPr lang="en-US" sz="2400" u="sng" dirty="0">
                <a:solidFill>
                  <a:schemeClr val="bg1"/>
                </a:solidFill>
              </a:rPr>
              <a:t>$750 SIGN-ON BONUS!! </a:t>
            </a:r>
          </a:p>
        </p:txBody>
      </p:sp>
    </p:spTree>
    <p:extLst>
      <p:ext uri="{BB962C8B-B14F-4D97-AF65-F5344CB8AC3E}">
        <p14:creationId xmlns:p14="http://schemas.microsoft.com/office/powerpoint/2010/main" val="889559007"/>
      </p:ext>
    </p:extLst>
  </p:cSld>
  <p:clrMapOvr>
    <a:masterClrMapping/>
  </p:clrMapOvr>
</p:sld>
</file>

<file path=ppt/theme/theme1.xml><?xml version="1.0" encoding="utf-8"?>
<a:theme xmlns:a="http://schemas.openxmlformats.org/drawingml/2006/main" name="Office Theme">
  <a:themeElements>
    <a:clrScheme name="ENA 2020">
      <a:dk1>
        <a:srgbClr val="000000"/>
      </a:dk1>
      <a:lt1>
        <a:srgbClr val="FFFFFF"/>
      </a:lt1>
      <a:dk2>
        <a:srgbClr val="363E48"/>
      </a:dk2>
      <a:lt2>
        <a:srgbClr val="F6F6F7"/>
      </a:lt2>
      <a:accent1>
        <a:srgbClr val="CE0037"/>
      </a:accent1>
      <a:accent2>
        <a:srgbClr val="E17070"/>
      </a:accent2>
      <a:accent3>
        <a:srgbClr val="3C444C"/>
      </a:accent3>
      <a:accent4>
        <a:srgbClr val="BCB3AC"/>
      </a:accent4>
      <a:accent5>
        <a:srgbClr val="495867"/>
      </a:accent5>
      <a:accent6>
        <a:srgbClr val="589CB3"/>
      </a:accent6>
      <a:hlink>
        <a:srgbClr val="EC4866"/>
      </a:hlink>
      <a:folHlink>
        <a:srgbClr val="F391A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220c215-a213-4b98-aae4-36a8cd6ea779">
      <Terms xmlns="http://schemas.microsoft.com/office/infopath/2007/PartnerControls"/>
    </lcf76f155ced4ddcb4097134ff3c332f>
    <TaxCatchAll xmlns="b0f53c4b-41d0-417c-a0b2-26d790f47f5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FDAAA19BA7F7438E0ACB90F708E447" ma:contentTypeVersion="16" ma:contentTypeDescription="Create a new document." ma:contentTypeScope="" ma:versionID="dadfafd894246a7537a80a0309307268">
  <xsd:schema xmlns:xsd="http://www.w3.org/2001/XMLSchema" xmlns:xs="http://www.w3.org/2001/XMLSchema" xmlns:p="http://schemas.microsoft.com/office/2006/metadata/properties" xmlns:ns2="6220c215-a213-4b98-aae4-36a8cd6ea779" xmlns:ns3="b0f53c4b-41d0-417c-a0b2-26d790f47f57" targetNamespace="http://schemas.microsoft.com/office/2006/metadata/properties" ma:root="true" ma:fieldsID="c6924c26cb6c4b7bbaf08f82d20c670c" ns2:_="" ns3:_="">
    <xsd:import namespace="6220c215-a213-4b98-aae4-36a8cd6ea779"/>
    <xsd:import namespace="b0f53c4b-41d0-417c-a0b2-26d790f47f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20c215-a213-4b98-aae4-36a8cd6ea7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b1cec74-6c26-4226-8c54-a83c5e90664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0f53c4b-41d0-417c-a0b2-26d790f47f5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b3a885d-c37a-4163-ab36-873de12cc692}" ma:internalName="TaxCatchAll" ma:showField="CatchAllData" ma:web="b0f53c4b-41d0-417c-a0b2-26d790f47f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5D59EE-AD5F-4664-A484-33B47B5B097C}">
  <ds:schemaRefs>
    <ds:schemaRef ds:uri="http://schemas.microsoft.com/sharepoint/v3/contenttype/forms"/>
  </ds:schemaRefs>
</ds:datastoreItem>
</file>

<file path=customXml/itemProps2.xml><?xml version="1.0" encoding="utf-8"?>
<ds:datastoreItem xmlns:ds="http://schemas.openxmlformats.org/officeDocument/2006/customXml" ds:itemID="{E0928973-71AF-443C-B545-B31D92E93463}">
  <ds:schemaRef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b0f53c4b-41d0-417c-a0b2-26d790f47f57"/>
    <ds:schemaRef ds:uri="http://purl.org/dc/terms/"/>
    <ds:schemaRef ds:uri="http://purl.org/dc/elements/1.1/"/>
    <ds:schemaRef ds:uri="6220c215-a213-4b98-aae4-36a8cd6ea779"/>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E2F54E5-2F1B-4D8D-810E-1C78CE6DB7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20c215-a213-4b98-aae4-36a8cd6ea779"/>
    <ds:schemaRef ds:uri="b0f53c4b-41d0-417c-a0b2-26d790f47f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3365</TotalTime>
  <Words>222</Words>
  <Application>Microsoft Office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Paine</dc:creator>
  <cp:lastModifiedBy>Erik Becker</cp:lastModifiedBy>
  <cp:revision>46</cp:revision>
  <dcterms:created xsi:type="dcterms:W3CDTF">2018-08-22T20:34:42Z</dcterms:created>
  <dcterms:modified xsi:type="dcterms:W3CDTF">2023-03-17T17:11:51Z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512">
    <vt:lpwstr>12</vt:lpwstr>
  </property>
  <property fmtid="{D5CDD505-2E9C-101B-9397-08002B2CF9AE}" pid="3" name="ContentTypeId">
    <vt:lpwstr>0x010100EBFDAAA19BA7F7438E0ACB90F708E447</vt:lpwstr>
  </property>
  <property fmtid="{D5CDD505-2E9C-101B-9397-08002B2CF9AE}" pid="4" name="MediaServiceImageTags">
    <vt:lpwstr/>
  </property>
</Properties>
</file>